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83" r:id="rId2"/>
    <p:sldId id="256" r:id="rId3"/>
    <p:sldId id="257" r:id="rId4"/>
    <p:sldId id="261" r:id="rId5"/>
    <p:sldId id="262" r:id="rId6"/>
    <p:sldId id="263" r:id="rId7"/>
    <p:sldId id="264" r:id="rId8"/>
    <p:sldId id="274" r:id="rId9"/>
    <p:sldId id="275" r:id="rId10"/>
    <p:sldId id="276" r:id="rId11"/>
    <p:sldId id="27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50" d="100"/>
          <a:sy n="50" d="100"/>
        </p:scale>
        <p:origin x="-62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04422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40326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2765502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570662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2257872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223701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056927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176978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53334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273090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79572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26447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159449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0940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54020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93898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1/1/2002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651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1/1/2002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99404866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Canvas.png"/>
          <p:cNvPicPr>
            <a:picLocks noGrp="1" noChangeAspect="1"/>
          </p:cNvPicPr>
          <p:nvPr>
            <p:ph idx="1"/>
          </p:nvPr>
        </p:nvPicPr>
        <p:blipFill>
          <a:blip r:embed="rId2"/>
          <a:stretch>
            <a:fillRect/>
          </a:stretch>
        </p:blipFill>
        <p:spPr>
          <a:xfrm>
            <a:off x="0" y="0"/>
            <a:ext cx="12192000" cy="68580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a:xfrm>
            <a:off x="876300" y="1447800"/>
            <a:ext cx="10401300" cy="4343399"/>
          </a:xfrm>
        </p:spPr>
        <p:txBody>
          <a:bodyPr>
            <a:noAutofit/>
          </a:bodyPr>
          <a:lstStyle/>
          <a:p>
            <a:r>
              <a:rPr lang="tr-TR" sz="3200" b="1" dirty="0" smtClean="0"/>
              <a:t>“STEM”</a:t>
            </a:r>
            <a:r>
              <a:rPr lang="tr-TR" sz="3200" dirty="0" smtClean="0"/>
              <a:t> aslında küçük yaşlarda sahip olduğumuz </a:t>
            </a:r>
            <a:r>
              <a:rPr lang="tr-TR" sz="3200" b="1" i="1" dirty="0" smtClean="0"/>
              <a:t>“yaratıcılığı”</a:t>
            </a:r>
            <a:r>
              <a:rPr lang="tr-TR" sz="3200" dirty="0" smtClean="0"/>
              <a:t> kullanarak, destekleyerek, tetikleyerek (ki ne hikmetse liseye gelen öğrencilerimizde kırıntısı kalıyor) problem odaklı çalışmaya, çocuklardaki </a:t>
            </a:r>
            <a:r>
              <a:rPr lang="tr-TR" sz="3200" b="1" i="1" dirty="0" smtClean="0"/>
              <a:t>“merak”</a:t>
            </a:r>
            <a:r>
              <a:rPr lang="tr-TR" sz="3200" i="1" dirty="0" smtClean="0"/>
              <a:t> </a:t>
            </a:r>
            <a:r>
              <a:rPr lang="tr-TR" sz="3200" dirty="0" smtClean="0"/>
              <a:t>duygusundan yola çıkarak çözümler bulmaya odaklı bir sistem. Matematiği veya fen’i ders olarak değil edindiği bilgileri hayatında uygulamasına olanak sağlayacak bir proje. Bunun için de en önemli adım disiplinler arası işbirliği.</a:t>
            </a:r>
            <a:endParaRPr lang="tr-T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21. YY becerileri nelerdir?</a:t>
            </a:r>
            <a:endParaRPr lang="tr-TR" dirty="0"/>
          </a:p>
        </p:txBody>
      </p:sp>
      <p:sp>
        <p:nvSpPr>
          <p:cNvPr id="3" name="2 İçerik Yer Tutucusu"/>
          <p:cNvSpPr>
            <a:spLocks noGrp="1"/>
          </p:cNvSpPr>
          <p:nvPr>
            <p:ph sz="quarter" idx="13"/>
          </p:nvPr>
        </p:nvSpPr>
        <p:spPr>
          <a:xfrm>
            <a:off x="628650" y="1181100"/>
            <a:ext cx="10648950" cy="4610099"/>
          </a:xfrm>
        </p:spPr>
        <p:txBody>
          <a:bodyPr>
            <a:normAutofit fontScale="92500" lnSpcReduction="20000"/>
          </a:bodyPr>
          <a:lstStyle/>
          <a:p>
            <a:r>
              <a:rPr lang="tr-TR" sz="2800" dirty="0" smtClean="0"/>
              <a:t>Okuma/Dil Becerileri</a:t>
            </a:r>
          </a:p>
          <a:p>
            <a:r>
              <a:rPr lang="tr-TR" sz="2800" dirty="0" smtClean="0"/>
              <a:t>Matematik Okuryazarlığı</a:t>
            </a:r>
          </a:p>
          <a:p>
            <a:r>
              <a:rPr lang="tr-TR" sz="2800" dirty="0" smtClean="0"/>
              <a:t>Fen Okuryazarlığı</a:t>
            </a:r>
          </a:p>
          <a:p>
            <a:r>
              <a:rPr lang="tr-TR" sz="2800" dirty="0" smtClean="0"/>
              <a:t>Eleştirel Düşünme ve Problem Çözme</a:t>
            </a:r>
          </a:p>
          <a:p>
            <a:r>
              <a:rPr lang="tr-TR" sz="2800" dirty="0" smtClean="0"/>
              <a:t>İletişim ve İşbirliği</a:t>
            </a:r>
          </a:p>
          <a:p>
            <a:r>
              <a:rPr lang="tr-TR" sz="2800" dirty="0" smtClean="0"/>
              <a:t>Yaratıcılık ve Yenilikçilik</a:t>
            </a:r>
          </a:p>
          <a:p>
            <a:r>
              <a:rPr lang="tr-TR" sz="2800" dirty="0" smtClean="0"/>
              <a:t>İnisiyatif Kullanma ve Kendini Yönlendirme</a:t>
            </a:r>
          </a:p>
          <a:p>
            <a:r>
              <a:rPr lang="tr-TR" sz="2800" dirty="0" smtClean="0"/>
              <a:t>Sosyal, Kültürler Arası Beceriler, Liderlik ve Sorumluluk</a:t>
            </a:r>
          </a:p>
          <a:p>
            <a:r>
              <a:rPr lang="tr-TR" sz="2800" dirty="0" smtClean="0"/>
              <a:t>Üretkenlik ve Hesap Verebilirlik</a:t>
            </a:r>
          </a:p>
          <a:p>
            <a:r>
              <a:rPr lang="tr-TR" sz="2800" dirty="0" smtClean="0"/>
              <a:t>Medya, Enformasyon ve ICT Okuryazarlığı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29844-8DE7-4571-82B0-549142036F73}"/>
              </a:ext>
            </a:extLst>
          </p:cNvPr>
          <p:cNvSpPr>
            <a:spLocks noGrp="1"/>
          </p:cNvSpPr>
          <p:nvPr>
            <p:ph type="ctrTitle"/>
          </p:nvPr>
        </p:nvSpPr>
        <p:spPr>
          <a:xfrm>
            <a:off x="1134787" y="2375452"/>
            <a:ext cx="8689976" cy="1053548"/>
          </a:xfrm>
        </p:spPr>
        <p:txBody>
          <a:bodyPr>
            <a:normAutofit/>
          </a:bodyPr>
          <a:lstStyle/>
          <a:p>
            <a:r>
              <a:rPr lang="tr-TR" sz="4400" dirty="0">
                <a:latin typeface="Times New Roman" panose="02020603050405020304" pitchFamily="18" charset="0"/>
                <a:cs typeface="Times New Roman" panose="02020603050405020304" pitchFamily="18" charset="0"/>
              </a:rPr>
              <a:t>eTwinning nedir?</a:t>
            </a:r>
            <a:endParaRPr lang="tr-TR" sz="4400" dirty="0"/>
          </a:p>
        </p:txBody>
      </p:sp>
    </p:spTree>
    <p:extLst>
      <p:ext uri="{BB962C8B-B14F-4D97-AF65-F5344CB8AC3E}">
        <p14:creationId xmlns="" xmlns:p14="http://schemas.microsoft.com/office/powerpoint/2010/main" val="413355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15FEAC4-DFA4-4ED3-AE28-D6560F949EC8}"/>
              </a:ext>
            </a:extLst>
          </p:cNvPr>
          <p:cNvSpPr>
            <a:spLocks noGrp="1"/>
          </p:cNvSpPr>
          <p:nvPr>
            <p:ph type="subTitle" idx="1"/>
          </p:nvPr>
        </p:nvSpPr>
        <p:spPr>
          <a:xfrm>
            <a:off x="826536" y="1393135"/>
            <a:ext cx="8804345" cy="2703442"/>
          </a:xfrm>
        </p:spPr>
        <p:txBody>
          <a:bodyPr>
            <a:noAutofit/>
          </a:bodyPr>
          <a:lstStyle/>
          <a:p>
            <a:pPr algn="l"/>
            <a:r>
              <a:rPr lang="tr-TR" sz="2400" b="1" dirty="0">
                <a:solidFill>
                  <a:schemeClr val="tx1"/>
                </a:solidFill>
                <a:latin typeface="Times New Roman" panose="02020603050405020304" pitchFamily="18" charset="0"/>
                <a:cs typeface="Times New Roman" panose="02020603050405020304" pitchFamily="18" charset="0"/>
              </a:rPr>
              <a:t>eTwinning, Avrupa’daki okullar için oluşturulmuş bir topluluktur.</a:t>
            </a:r>
            <a:br>
              <a:rPr lang="tr-TR" sz="2400" b="1" dirty="0">
                <a:solidFill>
                  <a:schemeClr val="tx1"/>
                </a:solidFill>
                <a:latin typeface="Times New Roman" panose="02020603050405020304" pitchFamily="18" charset="0"/>
                <a:cs typeface="Times New Roman" panose="02020603050405020304" pitchFamily="18" charset="0"/>
              </a:rPr>
            </a:br>
            <a:r>
              <a:rPr lang="tr-TR" sz="2400" b="1" dirty="0">
                <a:solidFill>
                  <a:schemeClr val="tx1"/>
                </a:solidFill>
                <a:latin typeface="Times New Roman" panose="02020603050405020304" pitchFamily="18" charset="0"/>
                <a:cs typeface="Times New Roman" panose="02020603050405020304" pitchFamily="18" charset="0"/>
              </a:rPr>
              <a:t>İletişim kurmak, işbirliği yapmak, projeler geliştirmek, paylaşmak; kısacası Avrupa’daki en heyecan verici öğrenme topluluğunu hissetmek ve bu topluluğun bir parçası olmak için, Avrupa ülkelerindeki katılımcı okullardan birinde çalışan personele (öğretmenler, müdürler, kütüphaneciler v.b.) yönelik sunulan bir platformdur.</a:t>
            </a:r>
          </a:p>
          <a:p>
            <a:pPr algn="l"/>
            <a:r>
              <a:rPr lang="tr-TR" sz="2400" b="1" dirty="0">
                <a:solidFill>
                  <a:schemeClr val="tx1"/>
                </a:solidFill>
                <a:latin typeface="Times New Roman" panose="02020603050405020304" pitchFamily="18" charset="0"/>
                <a:cs typeface="Times New Roman" panose="02020603050405020304" pitchFamily="18" charset="0"/>
              </a:rPr>
              <a:t>eTwinning, Bilgi ve İletişim Teknolojilerinin kullanımı vasıtasıyla gerekli destek, araçlar ve hizmetleri sağlayarak okulların herhangi bir konuda kısa ve uzun vadeli ortaklıklar kurmasını kolaylaştırarak Avrupa'da okul işbirliğini teşvik etmektedir.</a:t>
            </a:r>
          </a:p>
        </p:txBody>
      </p:sp>
    </p:spTree>
    <p:extLst>
      <p:ext uri="{BB962C8B-B14F-4D97-AF65-F5344CB8AC3E}">
        <p14:creationId xmlns="" xmlns:p14="http://schemas.microsoft.com/office/powerpoint/2010/main" val="283958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9EFC49-A63F-448A-9304-FB10D85969C7}"/>
              </a:ext>
            </a:extLst>
          </p:cNvPr>
          <p:cNvSpPr>
            <a:spLocks noGrp="1"/>
          </p:cNvSpPr>
          <p:nvPr>
            <p:ph type="title"/>
          </p:nvPr>
        </p:nvSpPr>
        <p:spPr>
          <a:xfrm>
            <a:off x="613149" y="2989748"/>
            <a:ext cx="10364451" cy="1596177"/>
          </a:xfrm>
        </p:spPr>
        <p:txBody>
          <a:bodyPr>
            <a:normAutofit fontScale="90000"/>
          </a:bodyPr>
          <a:lstStyle/>
          <a:p>
            <a:r>
              <a:rPr lang="tr-TR" sz="4400" dirty="0">
                <a:latin typeface="Times New Roman" panose="02020603050405020304" pitchFamily="18" charset="0"/>
                <a:cs typeface="Times New Roman" panose="02020603050405020304" pitchFamily="18" charset="0"/>
              </a:rPr>
              <a:t> e</a:t>
            </a:r>
            <a:r>
              <a:rPr lang="tr-TR" sz="4400" b="1" dirty="0">
                <a:latin typeface="Times New Roman" panose="02020603050405020304" pitchFamily="18" charset="0"/>
                <a:cs typeface="Times New Roman" panose="02020603050405020304" pitchFamily="18" charset="0"/>
              </a:rPr>
              <a:t>Twinning projesi nedir ?</a:t>
            </a:r>
            <a:br>
              <a:rPr lang="tr-TR" sz="4400" b="1" dirty="0">
                <a:latin typeface="Times New Roman" panose="02020603050405020304" pitchFamily="18" charset="0"/>
                <a:cs typeface="Times New Roman" panose="02020603050405020304" pitchFamily="18" charset="0"/>
              </a:rPr>
            </a:br>
            <a:r>
              <a:rPr lang="tr-TR" sz="4400" b="1" dirty="0">
                <a:latin typeface="Times New Roman" panose="02020603050405020304" pitchFamily="18" charset="0"/>
                <a:cs typeface="Times New Roman" panose="02020603050405020304" pitchFamily="18" charset="0"/>
              </a:rPr>
              <a:t/>
            </a:r>
            <a:br>
              <a:rPr lang="tr-TR" sz="4400"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  Faydaları nelerdir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b="1" dirty="0"/>
          </a:p>
        </p:txBody>
      </p:sp>
    </p:spTree>
    <p:extLst>
      <p:ext uri="{BB962C8B-B14F-4D97-AF65-F5344CB8AC3E}">
        <p14:creationId xmlns="" xmlns:p14="http://schemas.microsoft.com/office/powerpoint/2010/main" val="3817433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5AA00E9-9354-4CE5-8231-F6B27500A393}"/>
              </a:ext>
            </a:extLst>
          </p:cNvPr>
          <p:cNvSpPr>
            <a:spLocks noGrp="1"/>
          </p:cNvSpPr>
          <p:nvPr>
            <p:ph sz="quarter" idx="13"/>
          </p:nvPr>
        </p:nvSpPr>
        <p:spPr>
          <a:xfrm>
            <a:off x="914087" y="776831"/>
            <a:ext cx="10363826" cy="3424107"/>
          </a:xfrm>
        </p:spPr>
        <p:txBody>
          <a:bodyPr/>
          <a:lstStyle/>
          <a:p>
            <a:pPr marL="0" indent="0">
              <a:buNone/>
            </a:pPr>
            <a:r>
              <a:rPr lang="tr-TR" sz="2800" dirty="0">
                <a:latin typeface="Times New Roman" panose="02020603050405020304" pitchFamily="18" charset="0"/>
                <a:cs typeface="Times New Roman" panose="02020603050405020304" pitchFamily="18" charset="0"/>
              </a:rPr>
              <a:t>  </a:t>
            </a:r>
          </a:p>
          <a:p>
            <a:pPr marL="0" indent="0">
              <a:buNone/>
            </a:pPr>
            <a:endParaRPr lang="tr-TR" dirty="0"/>
          </a:p>
          <a:p>
            <a:pPr marL="0" indent="0">
              <a:buNone/>
            </a:pPr>
            <a:r>
              <a:rPr lang="tr-TR" dirty="0"/>
              <a:t>              </a:t>
            </a:r>
          </a:p>
          <a:p>
            <a:pPr marL="0" indent="0">
              <a:buNone/>
            </a:pPr>
            <a:endParaRPr lang="tr-TR" dirty="0"/>
          </a:p>
          <a:p>
            <a:pPr marL="0" indent="0">
              <a:buNone/>
            </a:pPr>
            <a:endParaRPr lang="tr-TR" dirty="0"/>
          </a:p>
          <a:p>
            <a:pPr marL="0" indent="0">
              <a:buNone/>
            </a:pPr>
            <a:endParaRPr lang="tr-TR" dirty="0"/>
          </a:p>
        </p:txBody>
      </p:sp>
      <p:sp>
        <p:nvSpPr>
          <p:cNvPr id="4" name="Rectangle 3">
            <a:extLst>
              <a:ext uri="{FF2B5EF4-FFF2-40B4-BE49-F238E27FC236}">
                <a16:creationId xmlns:a16="http://schemas.microsoft.com/office/drawing/2014/main" xmlns="" id="{B652BAB8-4534-45B3-BB25-354677DDF67F}"/>
              </a:ext>
            </a:extLst>
          </p:cNvPr>
          <p:cNvSpPr/>
          <p:nvPr/>
        </p:nvSpPr>
        <p:spPr>
          <a:xfrm>
            <a:off x="438150" y="628651"/>
            <a:ext cx="9096331" cy="6001643"/>
          </a:xfrm>
          <a:prstGeom prst="rect">
            <a:avLst/>
          </a:prstGeom>
        </p:spPr>
        <p:txBody>
          <a:bodyPr wrap="square">
            <a:spAutoFit/>
          </a:bodyPr>
          <a:lstStyle/>
          <a:p>
            <a:endParaRPr lang="tr-TR" sz="2400" dirty="0">
              <a:solidFill>
                <a:srgbClr val="666666"/>
              </a:solidFill>
              <a:latin typeface="Open Sans"/>
            </a:endParaRPr>
          </a:p>
          <a:p>
            <a:r>
              <a:rPr lang="tr-TR" sz="2400" b="1" dirty="0">
                <a:latin typeface="Times New Roman" panose="02020603050405020304" pitchFamily="18" charset="0"/>
                <a:cs typeface="Times New Roman" panose="02020603050405020304" pitchFamily="18" charset="0"/>
              </a:rPr>
              <a:t>Daha önceden Belirlenmiş bir konu hakkında avrupa birliğine bağlı iki veya daha fazla okul arasında gerçekleştirilen proje ortaklığıdır.</a:t>
            </a:r>
            <a:br>
              <a:rPr lang="tr-TR" sz="2400" b="1" dirty="0">
                <a:latin typeface="Times New Roman" panose="02020603050405020304" pitchFamily="18" charset="0"/>
                <a:cs typeface="Times New Roman" panose="02020603050405020304" pitchFamily="18" charset="0"/>
              </a:rPr>
            </a:br>
            <a:endParaRPr lang="tr-TR" sz="2400" b="1" dirty="0">
              <a:solidFill>
                <a:srgbClr val="666666"/>
              </a:solidFill>
              <a:latin typeface="Times New Roman" panose="02020603050405020304" pitchFamily="18" charset="0"/>
              <a:cs typeface="Times New Roman" panose="02020603050405020304" pitchFamily="18" charset="0"/>
            </a:endParaRPr>
          </a:p>
          <a:p>
            <a:r>
              <a:rPr lang="tr-TR" sz="2400" b="1" dirty="0">
                <a:latin typeface="Times New Roman" panose="02020603050405020304" pitchFamily="18" charset="0"/>
                <a:cs typeface="Times New Roman" panose="02020603050405020304" pitchFamily="18" charset="0"/>
              </a:rPr>
              <a:t>eTwinning faaliyeti temelde Avrupa’nın farklı ülkelerinden öğretmenlerin, farklı okullardan  öğretmenlerle deneyimlerini paylaşıp, fikir alış verişinde bulunabileceği çevrim içi bir ortam oluşturmayı amaçlamaktadır. Öğretmenler, farklı ülkelerden iletişim kurdukları öğretmenlerle kendi eğitim süreçlerine uygun şekilde projeler yapabilirler. Projelerde teknolojinin eğitime adaptasyonu ve eğitim süreçlerinde uygun şekilde kullanımı istenilen bir durumdur. Özellikle ülkemizde Fatih projesi ile birlikte öğretmenlere ve okullara sağlanan teknoloji alt yapı desteğinin, eğitim pratiğinde etkili biçimde kullanılması beklenmektedir. eTwinning projeleri bu bağlamda öğretmenlerimize yardımcı olacaktı. </a:t>
            </a:r>
            <a:r>
              <a:rPr lang="tr-TR" sz="2400" b="1" dirty="0">
                <a:solidFill>
                  <a:srgbClr val="666666"/>
                </a:solidFill>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80187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C2F2551-267F-49F7-B985-9937BCC07A9F}"/>
              </a:ext>
            </a:extLst>
          </p:cNvPr>
          <p:cNvSpPr>
            <a:spLocks noGrp="1"/>
          </p:cNvSpPr>
          <p:nvPr>
            <p:ph sz="quarter" idx="13"/>
          </p:nvPr>
        </p:nvSpPr>
        <p:spPr>
          <a:xfrm>
            <a:off x="927100" y="419100"/>
            <a:ext cx="10350500" cy="5372099"/>
          </a:xfrm>
        </p:spPr>
        <p:txBody>
          <a:bodyPr>
            <a:noAutofit/>
          </a:bodyPr>
          <a:lstStyle/>
          <a:p>
            <a:r>
              <a:rPr lang="tr-TR" sz="2000" b="1" dirty="0">
                <a:solidFill>
                  <a:srgbClr val="FF0000"/>
                </a:solidFill>
                <a:latin typeface="Times New Roman" panose="02020603050405020304" pitchFamily="18" charset="0"/>
                <a:cs typeface="Times New Roman" panose="02020603050405020304" pitchFamily="18" charset="0"/>
              </a:rPr>
              <a:t>ÖĞRETMENLER açısından  eTwinning’den</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Farklı okullarda veya Avrupa ülkelerinde gerçekleşen eğitim uygulamaları hakkında fikir sahibi olma,</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Yabancı dil pratiğini geliştirme,</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Bilişim teknolojilerini derslerinde etkin biçimde kullanabilme,</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Derslerini öğrencilerin daha fazla motive olmasını sağlayarak, daha eğlenceli hale getirebilme,</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Mesleki açıdan kendini geliştirebilme. </a:t>
            </a:r>
          </a:p>
          <a:p>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Bunun yanı sıra eTwinning ÖĞRENCİLER içinde yeni öğrenme fırsatları sunmakta</a:t>
            </a:r>
            <a:r>
              <a:rPr lang="tr-TR" sz="2000" b="1" dirty="0">
                <a:solidFill>
                  <a:srgbClr val="666666"/>
                </a:solidFill>
                <a:latin typeface="Times New Roman" panose="02020603050405020304" pitchFamily="18" charset="0"/>
                <a:cs typeface="Times New Roman" panose="02020603050405020304" pitchFamily="18" charset="0"/>
              </a:rPr>
              <a:t>dır. </a:t>
            </a:r>
          </a:p>
          <a:p>
            <a:r>
              <a:rPr lang="tr-TR" sz="2000" b="1" dirty="0">
                <a:solidFill>
                  <a:srgbClr val="FF0000"/>
                </a:solidFill>
                <a:latin typeface="Times New Roman" panose="02020603050405020304" pitchFamily="18" charset="0"/>
                <a:cs typeface="Times New Roman" panose="02020603050405020304" pitchFamily="18" charset="0"/>
              </a:rPr>
              <a:t> eTwinning’in öğrencilere sağladığı faydalar şu şekilde özetlenebilir;</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Derse daha fazla motive olma,</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Başka okullardan veya ülkelerden akranları ile iletişim kurarak, farklı kültürleri tanıma,</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Yabancı dilde iletişim kurabilme,</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Web teknolojilerinin eğitim amacıyla da kullanabileceğini fark etme,</a:t>
            </a:r>
          </a:p>
          <a:p>
            <a:pPr>
              <a:buFont typeface="+mj-lt"/>
              <a:buAutoNum type="arabicPeriod"/>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Projede yer aldığı için derslere daha etkin katılma.</a:t>
            </a:r>
          </a:p>
        </p:txBody>
      </p:sp>
    </p:spTree>
    <p:extLst>
      <p:ext uri="{BB962C8B-B14F-4D97-AF65-F5344CB8AC3E}">
        <p14:creationId xmlns="" xmlns:p14="http://schemas.microsoft.com/office/powerpoint/2010/main" val="2364558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64C3895-C78D-41D4-BC8E-0FE9C1430B1C}"/>
              </a:ext>
            </a:extLst>
          </p:cNvPr>
          <p:cNvSpPr>
            <a:spLocks noGrp="1"/>
          </p:cNvSpPr>
          <p:nvPr>
            <p:ph sz="quarter" idx="13"/>
          </p:nvPr>
        </p:nvSpPr>
        <p:spPr>
          <a:xfrm>
            <a:off x="247650" y="247650"/>
            <a:ext cx="10879638" cy="3564437"/>
          </a:xfrm>
        </p:spPr>
        <p:txBody>
          <a:bodyPr>
            <a:normAutofit fontScale="25000" lnSpcReduction="20000"/>
          </a:bodyPr>
          <a:lstStyle/>
          <a:p>
            <a:r>
              <a:rPr lang="tr-TR" sz="8000" b="1" dirty="0">
                <a:solidFill>
                  <a:srgbClr val="FF0000"/>
                </a:solidFill>
                <a:latin typeface="Times New Roman" panose="02020603050405020304" pitchFamily="18" charset="0"/>
                <a:cs typeface="Times New Roman" panose="02020603050405020304" pitchFamily="18" charset="0"/>
              </a:rPr>
              <a:t>eTwinning’in faydaları ile ilgili olarak 2013 yılında Türkiye Ulusal Destek Servisi tarafından yapılan 770 öğretmenin katıldığı araştırma şu sonuçları ortaya koymuştur;</a:t>
            </a:r>
          </a:p>
          <a:p>
            <a:r>
              <a:rPr lang="tr-TR" sz="8000" b="1" dirty="0">
                <a:latin typeface="Times New Roman" panose="02020603050405020304" pitchFamily="18" charset="0"/>
                <a:cs typeface="Times New Roman" panose="02020603050405020304" pitchFamily="18" charset="0"/>
              </a:rPr>
              <a:t>Katılımcı öğretmenlerin %86,3’ü eTwinning projelerinin teknolojiyi kullanma becerilerini artırdığını,</a:t>
            </a:r>
          </a:p>
          <a:p>
            <a:r>
              <a:rPr lang="tr-TR" sz="8000" b="1" dirty="0">
                <a:latin typeface="Times New Roman" panose="02020603050405020304" pitchFamily="18" charset="0"/>
                <a:cs typeface="Times New Roman" panose="02020603050405020304" pitchFamily="18" charset="0"/>
              </a:rPr>
              <a:t>%89,5’i derslerde farklı öğrenim yöntemleri kullanmaya teşvik ettiğini,</a:t>
            </a:r>
          </a:p>
          <a:p>
            <a:r>
              <a:rPr lang="tr-TR" sz="8000" b="1" dirty="0">
                <a:latin typeface="Times New Roman" panose="02020603050405020304" pitchFamily="18" charset="0"/>
                <a:cs typeface="Times New Roman" panose="02020603050405020304" pitchFamily="18" charset="0"/>
              </a:rPr>
              <a:t>%91,5’u yabancı dillerinin gelişimine yardımcı olduğunu,</a:t>
            </a:r>
          </a:p>
          <a:p>
            <a:r>
              <a:rPr lang="tr-TR" sz="8000" b="1" dirty="0">
                <a:latin typeface="Times New Roman" panose="02020603050405020304" pitchFamily="18" charset="0"/>
                <a:cs typeface="Times New Roman" panose="02020603050405020304" pitchFamily="18" charset="0"/>
              </a:rPr>
              <a:t>%85,5’i bilgisayar kullanma becerilerini artırdığını,</a:t>
            </a:r>
          </a:p>
          <a:p>
            <a:r>
              <a:rPr lang="tr-TR" sz="8000" b="1" dirty="0">
                <a:latin typeface="Times New Roman" panose="02020603050405020304" pitchFamily="18" charset="0"/>
                <a:cs typeface="Times New Roman" panose="02020603050405020304" pitchFamily="18" charset="0"/>
              </a:rPr>
              <a:t>%94’ü iş birliği yapma becerilerini artırdığını,</a:t>
            </a:r>
          </a:p>
          <a:p>
            <a:r>
              <a:rPr lang="tr-TR" sz="8000" b="1" dirty="0">
                <a:latin typeface="Times New Roman" panose="02020603050405020304" pitchFamily="18" charset="0"/>
                <a:cs typeface="Times New Roman" panose="02020603050405020304" pitchFamily="18" charset="0"/>
              </a:rPr>
              <a:t>%90,3 iş motivasyonunu artırdığını,</a:t>
            </a:r>
          </a:p>
          <a:p>
            <a:r>
              <a:rPr lang="tr-TR" sz="8000" b="1" dirty="0">
                <a:latin typeface="Times New Roman" panose="02020603050405020304" pitchFamily="18" charset="0"/>
                <a:cs typeface="Times New Roman" panose="02020603050405020304" pitchFamily="18" charset="0"/>
              </a:rPr>
              <a:t>%90,9’u alanıyla ilgili bilgilerini güncellemesini sağladığını,</a:t>
            </a:r>
          </a:p>
          <a:p>
            <a:r>
              <a:rPr lang="tr-TR" sz="8000" b="1" dirty="0">
                <a:latin typeface="Times New Roman" panose="02020603050405020304" pitchFamily="18" charset="0"/>
                <a:cs typeface="Times New Roman" panose="02020603050405020304" pitchFamily="18" charset="0"/>
              </a:rPr>
              <a:t>%95’i yeni ve yaratıcı projeler üretmeye teşvik ettiğini belirtmiştir.</a:t>
            </a:r>
          </a:p>
          <a:p>
            <a:r>
              <a:rPr lang="tr-TR" sz="5600" b="1" dirty="0">
                <a:latin typeface="Times New Roman" panose="02020603050405020304" pitchFamily="18" charset="0"/>
                <a:cs typeface="Times New Roman" panose="02020603050405020304" pitchFamily="18" charset="0"/>
              </a:rPr>
              <a:t> </a:t>
            </a:r>
            <a:r>
              <a:rPr lang="tr-TR" sz="9600" b="1" dirty="0" smtClean="0">
                <a:solidFill>
                  <a:srgbClr val="FF0000"/>
                </a:solidFill>
                <a:latin typeface="Times New Roman" panose="02020603050405020304" pitchFamily="18" charset="0"/>
                <a:cs typeface="Times New Roman" panose="02020603050405020304" pitchFamily="18" charset="0"/>
              </a:rPr>
              <a:t>Aynı </a:t>
            </a:r>
            <a:r>
              <a:rPr lang="tr-TR" sz="9600" b="1" dirty="0">
                <a:solidFill>
                  <a:srgbClr val="FF0000"/>
                </a:solidFill>
                <a:latin typeface="Times New Roman" panose="02020603050405020304" pitchFamily="18" charset="0"/>
                <a:cs typeface="Times New Roman" panose="02020603050405020304" pitchFamily="18" charset="0"/>
              </a:rPr>
              <a:t>araştırmada öğretmenlere eTwinning’in öğrencilerine olan etkisi de sorulmuştur; Öğretmenlerin yine büyük bir çoğunluğu eTwinning’in;</a:t>
            </a:r>
          </a:p>
          <a:p>
            <a:r>
              <a:rPr lang="tr-TR" sz="9600" b="1" dirty="0">
                <a:latin typeface="Times New Roman" panose="02020603050405020304" pitchFamily="18" charset="0"/>
                <a:cs typeface="Times New Roman" panose="02020603050405020304" pitchFamily="18" charset="0"/>
              </a:rPr>
              <a:t>Öğrencilerinin derslere daha aktif katılmasını sağladığını (%77,2)</a:t>
            </a:r>
          </a:p>
          <a:p>
            <a:r>
              <a:rPr lang="tr-TR" sz="9600" b="1" dirty="0">
                <a:latin typeface="Times New Roman" panose="02020603050405020304" pitchFamily="18" charset="0"/>
                <a:cs typeface="Times New Roman" panose="02020603050405020304" pitchFamily="18" charset="0"/>
              </a:rPr>
              <a:t>Katılan öğrenciler arasındaki iş birliğini artırdığını (%91)</a:t>
            </a:r>
          </a:p>
          <a:p>
            <a:r>
              <a:rPr lang="tr-TR" sz="9600" b="1" dirty="0">
                <a:latin typeface="Times New Roman" panose="02020603050405020304" pitchFamily="18" charset="0"/>
                <a:cs typeface="Times New Roman" panose="02020603050405020304" pitchFamily="18" charset="0"/>
              </a:rPr>
              <a:t>Öğrencileri sosyalleştirdiğini (%85,7)</a:t>
            </a:r>
          </a:p>
          <a:p>
            <a:r>
              <a:rPr lang="tr-TR" sz="9600" b="1" dirty="0">
                <a:latin typeface="Times New Roman" panose="02020603050405020304" pitchFamily="18" charset="0"/>
                <a:cs typeface="Times New Roman" panose="02020603050405020304" pitchFamily="18" charset="0"/>
              </a:rPr>
              <a:t>Yabancı dillerini geliştirdiğini (%92,6)</a:t>
            </a:r>
          </a:p>
          <a:p>
            <a:r>
              <a:rPr lang="tr-TR" sz="9600" b="1" dirty="0">
                <a:latin typeface="Times New Roman" panose="02020603050405020304" pitchFamily="18" charset="0"/>
                <a:cs typeface="Times New Roman" panose="02020603050405020304" pitchFamily="18" charset="0"/>
              </a:rPr>
              <a:t>Eleştirel düşünme becerilerini artırdığını (%77,2)</a:t>
            </a:r>
          </a:p>
          <a:p>
            <a:r>
              <a:rPr lang="tr-TR" sz="9600" b="1" dirty="0">
                <a:latin typeface="Times New Roman" panose="02020603050405020304" pitchFamily="18" charset="0"/>
                <a:cs typeface="Times New Roman" panose="02020603050405020304" pitchFamily="18" charset="0"/>
              </a:rPr>
              <a:t>Teknolojiyi kullanma becerilerini artırdığını (%87,4) belirtmişlerdir.</a:t>
            </a:r>
          </a:p>
          <a:p>
            <a:endParaRPr lang="tr-TR" sz="5600" dirty="0"/>
          </a:p>
        </p:txBody>
      </p:sp>
    </p:spTree>
    <p:extLst>
      <p:ext uri="{BB962C8B-B14F-4D97-AF65-F5344CB8AC3E}">
        <p14:creationId xmlns="" xmlns:p14="http://schemas.microsoft.com/office/powerpoint/2010/main" val="250473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p:txBody>
          <a:bodyPr>
            <a:normAutofit/>
          </a:bodyPr>
          <a:lstStyle/>
          <a:p>
            <a:r>
              <a:rPr lang="tr-TR" sz="7200" dirty="0" smtClean="0">
                <a:solidFill>
                  <a:srgbClr val="FF0000"/>
                </a:solidFill>
              </a:rPr>
              <a:t>STEM NEDİR?</a:t>
            </a:r>
            <a:endParaRPr lang="tr-TR" sz="72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a:xfrm>
            <a:off x="723900" y="895350"/>
            <a:ext cx="10553700" cy="4895849"/>
          </a:xfrm>
        </p:spPr>
        <p:txBody>
          <a:bodyPr>
            <a:normAutofit/>
          </a:bodyPr>
          <a:lstStyle/>
          <a:p>
            <a:r>
              <a:rPr lang="tr-TR" sz="2800" dirty="0" smtClean="0"/>
              <a:t>STEM (Fen, Teknoloji, Mühendislik, Matematik) Eğitimi; teorik bilginin uygulamaya, ürüne ve yenilikçi buluşlara dönüştürülmesini amaçlayan, öğrencilerin fen bilimleri, teknoloji, mühendislik ve matematik derslerinde öğrendikleri bilgileri bir bütünün parçaları olarak görmelerini sağlayan dünyada birçok ülkenin öğretim programlarına dâhil ettiği bir eğitim yaklaşımı olma özelliğini taşıyor.STEM eğitimi, üretim, buluş yapma bilgi ve becerilerini kazandırmayı hedefliyor. Bu proje okul öncesi ve ilkokul seviyesindeki öğrencilere STEM metodu sayesinde 21. yüzyıl becerilerini erken yaşta kazandırmayı amaçlamaktadır.</a:t>
            </a:r>
            <a:endParaRPr lang="tr-TR" sz="2800"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8799774</TotalTime>
  <Words>314</Words>
  <Application>Microsoft Office PowerPoint</Application>
  <PresentationFormat>Özel</PresentationFormat>
  <Paragraphs>54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Facet</vt:lpstr>
      <vt:lpstr>Slayt 1</vt:lpstr>
      <vt:lpstr>eTwinning nedir?</vt:lpstr>
      <vt:lpstr>Slayt 3</vt:lpstr>
      <vt:lpstr> eTwinning projesi nedir ?     Faydaları nelerdir ?  </vt:lpstr>
      <vt:lpstr>Slayt 5</vt:lpstr>
      <vt:lpstr>Slayt 6</vt:lpstr>
      <vt:lpstr>Slayt 7</vt:lpstr>
      <vt:lpstr>Slayt 8</vt:lpstr>
      <vt:lpstr>Slayt 9</vt:lpstr>
      <vt:lpstr>Slayt 10</vt:lpstr>
      <vt:lpstr>21. YY becerileri nelerdir?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2018 -2019 yılı etwinning projeleri</dc:title>
  <dc:creator>Aker</dc:creator>
  <cp:lastModifiedBy>KEZİBAN</cp:lastModifiedBy>
  <cp:revision>21</cp:revision>
  <dcterms:created xsi:type="dcterms:W3CDTF">2018-09-04T17:47:05Z</dcterms:created>
  <dcterms:modified xsi:type="dcterms:W3CDTF">2001-12-31T22:12:39Z</dcterms:modified>
</cp:coreProperties>
</file>